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retendard Light"/>
      <p:regular r:id="rId20"/>
    </p:embeddedFont>
    <p:embeddedFont>
      <p:font typeface="Pretendard Medium"/>
      <p:bold r:id="rId21"/>
    </p:embeddedFont>
    <p:embeddedFont>
      <p:font typeface="Pretendard Bold"/>
      <p:bold r:id="rId22"/>
    </p:embeddedFont>
    <p:embeddedFont>
      <p:font typeface="Noto Sans CJK KR Regular"/>
      <p:regular r:id="rId23"/>
    </p:embeddedFont>
    <p:embeddedFont>
      <p:font typeface="Pretendard Regular"/>
      <p:regular r:id="rId24"/>
    </p:embeddedFont>
    <p:embeddedFont>
      <p:font typeface="Maplestory Bold"/>
      <p:bold r:id="rId25"/>
    </p:embeddedFont>
    <p:embeddedFont>
      <p:font typeface="Pretendard SemiBold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26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12" Target="../media/image55.png" Type="http://schemas.openxmlformats.org/officeDocument/2006/relationships/image"/><Relationship Id="rId13" Target="../media/4784_video_b9c22bea.620d98.mp4" Type="http://schemas.microsoft.com/office/2007/relationships/media"/><Relationship Id="rId14" Target="../media/4784_video_b9c22bea.620d98.mp4" Type="http://schemas.openxmlformats.org/officeDocument/2006/relationships/video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13" Target="../media/image60.png" Type="http://schemas.openxmlformats.org/officeDocument/2006/relationships/image"/><Relationship Id="rId14" Target="../media/image61.png" Type="http://schemas.openxmlformats.org/officeDocument/2006/relationships/image"/><Relationship Id="rId15" Target="../media/image62.png" Type="http://schemas.openxmlformats.org/officeDocument/2006/relationships/image"/><Relationship Id="rId2" Target="../media/image56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66.png" Type="http://schemas.openxmlformats.org/officeDocument/2006/relationships/image"/><Relationship Id="rId13" Target="../media/image67.png" Type="http://schemas.openxmlformats.org/officeDocument/2006/relationships/image"/><Relationship Id="rId2" Target="../media/image21.png" Type="http://schemas.openxmlformats.org/officeDocument/2006/relationships/image"/><Relationship Id="rId3" Target="../media/image63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14" Target="../media/image26.pn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27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12" Target="../media/image7.png" Type="http://schemas.openxmlformats.org/officeDocument/2006/relationships/image"/><Relationship Id="rId13" Target="../media/image32.png" Type="http://schemas.openxmlformats.org/officeDocument/2006/relationships/image"/><Relationship Id="rId2" Target="../media/image27.png" Type="http://schemas.openxmlformats.org/officeDocument/2006/relationships/image"/><Relationship Id="rId3" Target="../media/image1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12" Target="../media/image7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2" Target="../media/image27.png" Type="http://schemas.openxmlformats.org/officeDocument/2006/relationships/image"/><Relationship Id="rId3" Target="../media/image1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2" Target="../media/image27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46400" y="5930900"/>
            <a:ext cx="1193800" cy="119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03900"/>
            <a:ext cx="1181100" cy="1181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797300" y="7137400"/>
            <a:ext cx="914400" cy="914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204700" y="6337300"/>
            <a:ext cx="3086100" cy="3086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2024.11.29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00900" y="5918200"/>
            <a:ext cx="4013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true" i="false" u="none" strike="noStrike">
                <a:solidFill>
                  <a:srgbClr val="494A4E"/>
                </a:solidFill>
                <a:latin typeface="Pretendard Medium"/>
              </a:rPr>
              <a:t>LAST DANCE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8300" y="3505200"/>
            <a:ext cx="150241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2024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겨울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종합설계</a:t>
            </a: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9000" b="false" i="false" u="none" strike="noStrike">
                <a:solidFill>
                  <a:srgbClr val="000000"/>
                </a:solidFill>
                <a:ea typeface="Pretendard Bold"/>
              </a:rPr>
              <a:t>결과발표회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79200" y="2667000"/>
            <a:ext cx="55880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9E9E9E"/>
                </a:solidFill>
                <a:latin typeface="Pretendard Medium"/>
              </a:rPr>
              <a:t>with </a:t>
            </a:r>
            <a:r>
              <a:rPr lang="ko-KR" sz="3200" b="false" i="false" u="none" strike="noStrike">
                <a:solidFill>
                  <a:srgbClr val="9E9E9E"/>
                </a:solidFill>
                <a:ea typeface="Pretendard Medium"/>
              </a:rPr>
              <a:t>더블에스코어</a:t>
            </a:r>
            <a:r>
              <a:rPr lang="en-US" sz="3200" b="false" i="fals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9E9E9E"/>
                </a:solidFill>
                <a:ea typeface="Pretendard Medium"/>
              </a:rPr>
              <a:t>오승종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91400" y="7366000"/>
            <a:ext cx="3619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박세홍</a:t>
            </a:r>
            <a:r>
              <a:rPr lang="en-US" sz="4500" b="false" i="false" u="none" strike="noStrike">
                <a:solidFill>
                  <a:srgbClr val="494A4E"/>
                </a:solidFill>
                <a:latin typeface="Pretendard Medium"/>
              </a:rPr>
              <a:t>, </a:t>
            </a:r>
            <a:r>
              <a:rPr lang="ko-KR" sz="4500" b="false" i="false" u="none" strike="noStrike">
                <a:solidFill>
                  <a:srgbClr val="494A4E"/>
                </a:solidFill>
                <a:ea typeface="Pretendard Medium"/>
              </a:rPr>
              <a:t>전민정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5067300" y="927100"/>
            <a:ext cx="8166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4100" y="1968500"/>
            <a:ext cx="16167100" cy="7289800"/>
          </a:xfrm>
          <a:prstGeom prst="rect">
            <a:avLst/>
          </a:prstGeom>
          <a:effectLst>
            <a:outerShdw dir="4020000" dist="280186" blurRad="990986">
              <a:srgbClr val="000000">
                <a:alpha val="2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33700" y="2895600"/>
            <a:ext cx="4965700" cy="5422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661400" y="6248400"/>
            <a:ext cx="8242300" cy="2082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604500" y="2933700"/>
            <a:ext cx="3771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5000" b="tru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Pretendard Bold"/>
              </a:rPr>
              <a:t>알고리즘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02800" y="4457700"/>
            <a:ext cx="61722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분야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추천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13200" y="1333500"/>
            <a:ext cx="10261600" cy="8343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39800" y="2971800"/>
            <a:ext cx="2870200" cy="3708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528800" y="5676900"/>
            <a:ext cx="3073400" cy="3695700"/>
          </a:xfrm>
          <a:prstGeom prst="rect">
            <a:avLst/>
          </a:prstGeom>
        </p:spPr>
      </p:pic>
      <p:pic>
        <p:nvPicPr>
          <p:cNvPr name="Picture 12" id="12">
            <a:hlinkClick r:id=""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>
                  <p14:trim st="0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0">
            <a:off x="4749800" y="3670300"/>
            <a:ext cx="8813800" cy="4965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499100" y="1600200"/>
            <a:ext cx="22733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900" b="false" i="false" u="none" strike="noStrike">
                <a:solidFill>
                  <a:srgbClr val="FFFFFF"/>
                </a:solidFill>
                <a:ea typeface="Pretendard Bold"/>
              </a:rPr>
              <a:t>시연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2000" y="4584700"/>
            <a:ext cx="5842000" cy="2667000"/>
          </a:xfrm>
          <a:prstGeom prst="rect">
            <a:avLst/>
          </a:prstGeom>
          <a:effectLst>
            <a:outerShdw dir="4020000" dist="102340" blurRad="176281">
              <a:srgbClr val="000000">
                <a:alpha val="2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9200" y="4089400"/>
            <a:ext cx="939800" cy="939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219200" y="4254500"/>
            <a:ext cx="9398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FFFFFF"/>
                </a:solidFill>
                <a:latin typeface="Pretendard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0800" y="5321300"/>
            <a:ext cx="47244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더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사람들이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필요한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도움을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받음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016000" y="2476500"/>
            <a:ext cx="7645400" cy="91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100" b="false" i="false" u="none" strike="noStrike">
                <a:solidFill>
                  <a:srgbClr val="242629"/>
                </a:solidFill>
                <a:ea typeface="Pretendard SemiBold"/>
              </a:rPr>
              <a:t>기대효과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24600" y="4597400"/>
            <a:ext cx="5816600" cy="2641600"/>
          </a:xfrm>
          <a:prstGeom prst="rect">
            <a:avLst/>
          </a:prstGeom>
          <a:effectLst>
            <a:outerShdw dir="4020000" dist="101836" blurRad="174549">
              <a:srgbClr val="000000">
                <a:alpha val="20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6896100" y="5321300"/>
            <a:ext cx="46482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NPO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단체와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프로그램에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대한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관심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상승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883400" y="4127500"/>
            <a:ext cx="939800" cy="9398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883400" y="4292600"/>
            <a:ext cx="9271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700" b="false" i="false" u="none" strike="noStrike">
                <a:solidFill>
                  <a:srgbClr val="FFFFFF"/>
                </a:solidFill>
                <a:latin typeface="Pretendard Bold"/>
              </a:rPr>
              <a:t>2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36400" y="4584700"/>
            <a:ext cx="5918200" cy="2692400"/>
          </a:xfrm>
          <a:prstGeom prst="rect">
            <a:avLst/>
          </a:prstGeom>
          <a:effectLst>
            <a:outerShdw dir="4020000" dist="103689" blurRad="180959">
              <a:srgbClr val="000000">
                <a:alpha val="20000"/>
              </a:srgbClr>
            </a:outerShdw>
          </a:effectLst>
        </p:spPr>
      </p:pic>
      <p:sp>
        <p:nvSpPr>
          <p:cNvPr name="TextBox 23" id="23"/>
          <p:cNvSpPr txBox="true"/>
          <p:nvPr/>
        </p:nvSpPr>
        <p:spPr>
          <a:xfrm rot="0">
            <a:off x="12420600" y="5321300"/>
            <a:ext cx="4737100" cy="1257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시민들의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NPO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프로그램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참여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촉진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407900" y="4102100"/>
            <a:ext cx="952500" cy="952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2407900" y="4267200"/>
            <a:ext cx="9525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FFFFFF"/>
                </a:solidFill>
                <a:latin typeface="Pretendard Bold"/>
              </a:rPr>
              <a:t>3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4851400"/>
          </a:xfrm>
          <a:prstGeom prst="rect">
            <a:avLst/>
          </a:prstGeom>
          <a:effectLst>
            <a:outerShdw dir="4020000" dist="186537" blurRad="29282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889000"/>
            <a:ext cx="17360900" cy="8978900"/>
          </a:xfrm>
          <a:prstGeom prst="rect">
            <a:avLst/>
          </a:prstGeom>
          <a:effectLst>
            <a:outerShdw dir="4020000" dist="345187" blurRad="1002745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025900" y="3898900"/>
            <a:ext cx="368300" cy="368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25900" y="6337300"/>
            <a:ext cx="368300" cy="368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00500" y="5143500"/>
            <a:ext cx="368300" cy="36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247900" y="8178800"/>
            <a:ext cx="149733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08100" y="2057400"/>
            <a:ext cx="44450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600" b="false" i="false" u="none" strike="noStrike">
                <a:solidFill>
                  <a:srgbClr val="FFFFFF"/>
                </a:solidFill>
                <a:ea typeface="Pretendard Bold"/>
              </a:rPr>
              <a:t>활용</a:t>
            </a:r>
            <a:r>
              <a:rPr lang="en-US" sz="46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FFFFFF"/>
                </a:solidFill>
                <a:ea typeface="Pretendard Bold"/>
              </a:rPr>
              <a:t>방안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35500" y="3822700"/>
            <a:ext cx="110363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자원봉사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또는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취미를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원하는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사람들을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위한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추천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알고리즘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추가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35500" y="6311900"/>
            <a:ext cx="110363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경기도와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서울시를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넘어서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전국적으로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NPO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연결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가능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35500" y="5067300"/>
            <a:ext cx="110363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맞춤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추천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알고리즘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Medium"/>
              </a:rPr>
              <a:t>고도화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1854200"/>
            <a:ext cx="16395700" cy="7404100"/>
          </a:xfrm>
          <a:prstGeom prst="rect">
            <a:avLst/>
          </a:prstGeom>
          <a:effectLst>
            <a:outerShdw dir="4020000" dist="284758" blurRad="1023590">
              <a:srgbClr val="000000">
                <a:alpha val="20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644900" y="3048000"/>
            <a:ext cx="10998200" cy="5003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168900" y="4876800"/>
            <a:ext cx="7721600" cy="1447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100" b="false" i="false" u="none" strike="noStrike">
                <a:solidFill>
                  <a:srgbClr val="000000"/>
                </a:solidFill>
                <a:ea typeface="Pretendard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1600" y="8102600"/>
            <a:ext cx="10033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LAST DANCE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26300" y="3467100"/>
            <a:ext cx="8788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494A4E"/>
                </a:solidFill>
                <a:latin typeface="Pretendard Medium"/>
              </a:rPr>
              <a:t>NPO</a:t>
            </a:r>
            <a:r>
              <a:rPr lang="ko-KR" sz="3500" b="false" i="false" u="none" strike="noStrike">
                <a:solidFill>
                  <a:srgbClr val="494A4E"/>
                </a:solidFill>
                <a:ea typeface="Pretendard Medium"/>
              </a:rPr>
              <a:t>란</a:t>
            </a:r>
            <a:r>
              <a:rPr lang="en-US" sz="3500" b="false" i="false" u="none" strike="noStrike">
                <a:solidFill>
                  <a:srgbClr val="494A4E"/>
                </a:solidFill>
                <a:latin typeface="Pretendard Medium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26300" y="4648200"/>
            <a:ext cx="8788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94A4E"/>
                </a:solidFill>
                <a:ea typeface="Pretendard Medium"/>
              </a:rPr>
              <a:t>왜</a:t>
            </a:r>
            <a:r>
              <a:rPr lang="en-US" sz="3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494A4E"/>
                </a:solidFill>
                <a:ea typeface="Pretendard Medium"/>
              </a:rPr>
              <a:t>필요한가</a:t>
            </a:r>
            <a:r>
              <a:rPr lang="en-US" sz="3500" b="false" i="false" u="none" strike="noStrike">
                <a:solidFill>
                  <a:srgbClr val="494A4E"/>
                </a:solidFill>
                <a:latin typeface="Pretendard Medium"/>
              </a:rPr>
              <a:t>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26300" y="5930900"/>
            <a:ext cx="8788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500" b="false" i="false" u="none" strike="noStrike">
                <a:solidFill>
                  <a:srgbClr val="494A4E"/>
                </a:solidFill>
                <a:latin typeface="Pretendard Medium"/>
              </a:rPr>
              <a:t>NPOForU </a:t>
            </a:r>
            <a:r>
              <a:rPr lang="ko-KR" sz="3500" b="false" i="false" u="none" strike="noStrike">
                <a:solidFill>
                  <a:srgbClr val="494A4E"/>
                </a:solidFill>
                <a:ea typeface="Pretendard Medium"/>
              </a:rPr>
              <a:t>개발과정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26300" y="7150100"/>
            <a:ext cx="7315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94A4E"/>
                </a:solidFill>
                <a:ea typeface="Pretendard Medium"/>
              </a:rPr>
              <a:t>시연</a:t>
            </a:r>
            <a:r>
              <a:rPr lang="en-US" sz="3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494A4E"/>
                </a:solidFill>
                <a:ea typeface="Pretendard Medium"/>
              </a:rPr>
              <a:t>영상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26300" y="8356600"/>
            <a:ext cx="8788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494A4E"/>
                </a:solidFill>
                <a:ea typeface="Pretendard Medium"/>
              </a:rPr>
              <a:t>기대효과</a:t>
            </a:r>
            <a:r>
              <a:rPr lang="en-US" sz="3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494A4E"/>
                </a:solidFill>
                <a:ea typeface="Pretendard Medium"/>
              </a:rPr>
              <a:t>및</a:t>
            </a:r>
            <a:r>
              <a:rPr lang="en-US" sz="3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494A4E"/>
                </a:solidFill>
                <a:ea typeface="Pretendard Medium"/>
              </a:rPr>
              <a:t>활용</a:t>
            </a:r>
            <a:r>
              <a:rPr lang="en-US" sz="35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494A4E"/>
                </a:solidFill>
                <a:ea typeface="Pretendard Medium"/>
              </a:rPr>
              <a:t>방안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2400" y="1714500"/>
            <a:ext cx="36830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800" b="false" i="false" u="none" strike="noStrike">
                <a:solidFill>
                  <a:srgbClr val="C2C2C2"/>
                </a:solidFill>
                <a:latin typeface="Pretendard Medium"/>
              </a:rPr>
              <a:t>INDEX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0800" y="2425700"/>
            <a:ext cx="38100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800" b="false" i="false" u="none" strike="noStrike">
                <a:solidFill>
                  <a:srgbClr val="000000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77800" y="5664200"/>
            <a:ext cx="4089400" cy="3327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320800" y="1968500"/>
            <a:ext cx="36957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500" b="false" i="false" u="none" strike="noStrike">
                <a:solidFill>
                  <a:srgbClr val="C2C2C2"/>
                </a:solidFill>
                <a:latin typeface="Pretendard Medium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55900" y="3009900"/>
            <a:ext cx="30734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9000" b="false" i="false" u="none" strike="noStrike">
                <a:solidFill>
                  <a:srgbClr val="000000"/>
                </a:solidFill>
                <a:latin typeface="Pretendard Bold"/>
              </a:rPr>
              <a:t>NPO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11800" y="7899400"/>
            <a:ext cx="35306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9E9E9E"/>
                </a:solidFill>
                <a:latin typeface="Pretendard Medium"/>
              </a:rPr>
              <a:t>NGO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5300" y="698500"/>
            <a:ext cx="459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Pretendard Light"/>
              </a:rPr>
              <a:t>LAST DANCE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902200" y="4483100"/>
            <a:ext cx="9232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800" b="false" i="false" u="none" strike="noStrike">
                <a:solidFill>
                  <a:srgbClr val="000000"/>
                </a:solidFill>
                <a:latin typeface="Pretendard Bold"/>
              </a:rPr>
              <a:t>Non Profit Organization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157200" y="6464300"/>
            <a:ext cx="3517900" cy="2298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597400" y="7670800"/>
            <a:ext cx="10033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500" b="false" i="false" u="none" strike="noStrike">
                <a:solidFill>
                  <a:srgbClr val="9E9E9E"/>
                </a:solidFill>
                <a:latin typeface="Noto Sans CJK KR Regular"/>
              </a:rPr>
              <a:t>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111500" y="4165600"/>
            <a:ext cx="2400300" cy="195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51600" y="4140200"/>
            <a:ext cx="2438400" cy="2019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956800" y="4165600"/>
            <a:ext cx="2438400" cy="195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601700" y="4152900"/>
            <a:ext cx="2438400" cy="1981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200400" y="6921500"/>
            <a:ext cx="35941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후원</a:t>
            </a:r>
          </a:p>
          <a:p>
            <a:pPr algn="l" lvl="0">
              <a:lnSpc>
                <a:spcPct val="1411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기부물품전달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95700" y="4953000"/>
            <a:ext cx="16002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4700" b="true" i="false" u="none" strike="noStrike">
                <a:solidFill>
                  <a:srgbClr val="FC5230"/>
                </a:solidFill>
                <a:ea typeface="Pretendard Regular"/>
              </a:rPr>
              <a:t>지원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51600" y="6921500"/>
            <a:ext cx="35941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환경사랑미술대회</a:t>
            </a:r>
          </a:p>
          <a:p>
            <a:pPr algn="l" lvl="0">
              <a:lnSpc>
                <a:spcPct val="1411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습지사진공모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96500" y="6921500"/>
            <a:ext cx="3594100" cy="213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무료법률자문</a:t>
            </a:r>
          </a:p>
          <a:p>
            <a:pPr algn="l" lvl="0">
              <a:lnSpc>
                <a:spcPct val="1411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여행지원사업</a:t>
            </a:r>
          </a:p>
          <a:p>
            <a:pPr algn="l" lvl="0">
              <a:lnSpc>
                <a:spcPct val="1411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공유공간지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28300" y="4940300"/>
            <a:ext cx="17653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4700" b="true" i="false" u="none" strike="noStrike">
                <a:solidFill>
                  <a:srgbClr val="6FB848"/>
                </a:solidFill>
                <a:ea typeface="Pretendard Regular"/>
              </a:rPr>
              <a:t>청년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01700" y="6921500"/>
            <a:ext cx="35941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장학금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지원</a:t>
            </a:r>
          </a:p>
          <a:p>
            <a:pPr algn="l" lvl="0">
              <a:lnSpc>
                <a:spcPct val="1411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정책연구포럼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68400" y="4953000"/>
            <a:ext cx="26797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4200" b="true" i="false" u="none" strike="noStrike">
                <a:solidFill>
                  <a:srgbClr val="494A4E"/>
                </a:solidFill>
                <a:ea typeface="Pretendard Regular"/>
              </a:rPr>
              <a:t>교육</a:t>
            </a:r>
            <a:r>
              <a:rPr lang="en-US" sz="4200" b="true" i="false" u="none" strike="noStrike">
                <a:solidFill>
                  <a:srgbClr val="494A4E"/>
                </a:solidFill>
                <a:latin typeface="Pretendard Regular"/>
              </a:rPr>
              <a:t>/</a:t>
            </a:r>
            <a:r>
              <a:rPr lang="ko-KR" sz="4200" b="true" i="false" u="none" strike="noStrike">
                <a:solidFill>
                  <a:srgbClr val="494A4E"/>
                </a:solidFill>
                <a:ea typeface="Pretendard Regular"/>
              </a:rPr>
              <a:t>연구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393700" y="2171700"/>
            <a:ext cx="7658100" cy="95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400" b="false" i="false" u="none" strike="noStrike">
                <a:solidFill>
                  <a:srgbClr val="000000"/>
                </a:solidFill>
                <a:ea typeface="Pretendard Bold"/>
              </a:rPr>
              <a:t>다양한</a:t>
            </a:r>
            <a:r>
              <a:rPr lang="en-US" sz="5400" b="false" i="false" u="none" strike="noStrike">
                <a:solidFill>
                  <a:srgbClr val="000000"/>
                </a:solidFill>
                <a:latin typeface="Pretendard Bold"/>
              </a:rPr>
              <a:t> NPO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05600" y="4914900"/>
            <a:ext cx="2946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4000" b="true" i="false" u="none" strike="noStrike">
                <a:solidFill>
                  <a:srgbClr val="FFCD4A"/>
                </a:solidFill>
                <a:ea typeface="Pretendard Regular"/>
              </a:rPr>
              <a:t>문화</a:t>
            </a:r>
            <a:r>
              <a:rPr lang="en-US" sz="4000" b="true" i="false" u="none" strike="noStrike">
                <a:solidFill>
                  <a:srgbClr val="FFCD4A"/>
                </a:solidFill>
                <a:latin typeface="Pretendard Regular"/>
              </a:rPr>
              <a:t>/</a:t>
            </a:r>
            <a:r>
              <a:rPr lang="ko-KR" sz="4000" b="true" i="false" u="none" strike="noStrike">
                <a:solidFill>
                  <a:srgbClr val="FFCD4A"/>
                </a:solidFill>
                <a:ea typeface="Pretendard Regular"/>
              </a:rPr>
              <a:t>예술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09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4851400"/>
          </a:xfrm>
          <a:prstGeom prst="rect">
            <a:avLst/>
          </a:prstGeom>
          <a:effectLst>
            <a:outerShdw dir="4020000" dist="186537" blurRad="29282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5689600"/>
            <a:ext cx="17360900" cy="4229100"/>
          </a:xfrm>
          <a:prstGeom prst="rect">
            <a:avLst/>
          </a:prstGeom>
          <a:effectLst>
            <a:outerShdw dir="4020000" dist="162649" blurRad="222632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36700" y="2654300"/>
            <a:ext cx="10096500" cy="2222500"/>
          </a:xfrm>
          <a:prstGeom prst="rect">
            <a:avLst/>
          </a:prstGeom>
          <a:effectLst>
            <a:outerShdw dir="2700000" dist="204892" blurRad="49068">
              <a:srgbClr val="000000">
                <a:alpha val="5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994400" y="2095500"/>
            <a:ext cx="11518900" cy="1524000"/>
          </a:xfrm>
          <a:prstGeom prst="rect">
            <a:avLst/>
          </a:prstGeom>
          <a:effectLst>
            <a:outerShdw dir="2700000" dist="140392" blurRad="23037">
              <a:srgbClr val="000000">
                <a:alpha val="5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75800" y="6540500"/>
            <a:ext cx="7772400" cy="2984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63700" y="6807200"/>
            <a:ext cx="7251700" cy="2781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39800" y="1765300"/>
            <a:ext cx="53975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국가적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복지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사업의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한계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9800" y="5969000"/>
            <a:ext cx="73025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서비스와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정보의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접근성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낮음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55900" y="3683000"/>
            <a:ext cx="2286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44900" y="49149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73500" y="40259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86500" y="6362700"/>
            <a:ext cx="5803900" cy="889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930900" y="3797300"/>
            <a:ext cx="6781800" cy="191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0800" b="false" i="false" u="none" strike="noStrike">
                <a:solidFill>
                  <a:srgbClr val="000000"/>
                </a:solidFill>
                <a:latin typeface="Maplestory Bold"/>
              </a:rPr>
              <a:t>NPOForU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69100" y="6515100"/>
            <a:ext cx="7645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200" b="false" i="false" u="none" strike="noStrike">
                <a:solidFill>
                  <a:srgbClr val="9E9E9E"/>
                </a:solidFill>
                <a:ea typeface="Pretendard Medium"/>
              </a:rPr>
              <a:t>맞춤</a:t>
            </a:r>
            <a:r>
              <a:rPr lang="en-US" sz="3200" b="false" i="false" u="none" strike="noStrike">
                <a:solidFill>
                  <a:srgbClr val="9E9E9E"/>
                </a:solidFill>
                <a:latin typeface="Pretendard Medium"/>
              </a:rPr>
              <a:t> NPO </a:t>
            </a:r>
            <a:r>
              <a:rPr lang="ko-KR" sz="3200" b="false" i="false" u="none" strike="noStrike">
                <a:solidFill>
                  <a:srgbClr val="9E9E9E"/>
                </a:solidFill>
                <a:ea typeface="Pretendard Medium"/>
              </a:rPr>
              <a:t>프로그램</a:t>
            </a:r>
            <a:r>
              <a:rPr lang="en-US" sz="3200" b="false" i="fals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9E9E9E"/>
                </a:solidFill>
                <a:ea typeface="Pretendard Medium"/>
              </a:rPr>
              <a:t>추천</a:t>
            </a:r>
            <a:r>
              <a:rPr lang="en-US" sz="3200" b="false" i="false" u="none" strike="noStrike">
                <a:solidFill>
                  <a:srgbClr val="9E9E9E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9E9E9E"/>
                </a:solidFill>
                <a:ea typeface="Pretendard Medium"/>
              </a:rPr>
              <a:t>챗봇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5067300" y="927100"/>
            <a:ext cx="8166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8100" y="1930400"/>
            <a:ext cx="5295900" cy="7340600"/>
          </a:xfrm>
          <a:prstGeom prst="rect">
            <a:avLst/>
          </a:prstGeom>
          <a:effectLst>
            <a:outerShdw dir="4020000" dist="203640" blurRad="348986">
              <a:srgbClr val="000000">
                <a:alpha val="3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72300" y="1930400"/>
            <a:ext cx="9182100" cy="3479800"/>
          </a:xfrm>
          <a:prstGeom prst="rect">
            <a:avLst/>
          </a:prstGeom>
          <a:effectLst>
            <a:outerShdw dir="4020000" dist="133936" blurRad="226448">
              <a:srgbClr val="000000">
                <a:alpha val="2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972300" y="5778500"/>
            <a:ext cx="9182100" cy="3479800"/>
          </a:xfrm>
          <a:prstGeom prst="rect">
            <a:avLst/>
          </a:prstGeom>
          <a:effectLst>
            <a:outerShdw dir="4020000" dist="133936" blurRad="226448">
              <a:srgbClr val="000000">
                <a:alpha val="2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13500" y="5207000"/>
            <a:ext cx="774700" cy="774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54600" y="2400300"/>
            <a:ext cx="571500" cy="571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111500" y="2451100"/>
            <a:ext cx="41529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데이터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14500" y="3683000"/>
            <a:ext cx="4559300" cy="492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입력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데이터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      -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거주지역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/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나이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/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분야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추출</a:t>
            </a:r>
            <a:b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</a:br>
          </a:p>
          <a:p>
            <a:pPr algn="l" lvl="1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데이터베이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스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     -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사회정보보장원에서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프로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         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그램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크롤링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후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저장</a:t>
            </a:r>
          </a:p>
          <a:p>
            <a:pPr algn="l" lvl="1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C2C2C2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      -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프로그램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신청은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  </a:t>
            </a:r>
          </a:p>
          <a:p>
            <a:pPr algn="l" lvl="0">
              <a:lnSpc>
                <a:spcPct val="99600"/>
              </a:lnSpc>
            </a:pP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         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웹사이트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링크</a:t>
            </a:r>
            <a:r>
              <a:rPr lang="en-US" sz="29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C2C2C2"/>
                </a:solidFill>
                <a:ea typeface="Pretendard Regular"/>
              </a:rPr>
              <a:t>연결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07600" y="2463800"/>
            <a:ext cx="9817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챗봇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시나리오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21600" y="3314700"/>
            <a:ext cx="97917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시나리오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줄글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입력으로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상황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설명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조건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키워드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포함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상황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분석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상황에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맞는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NPO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프로그램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추천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후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신청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사이트</a:t>
            </a:r>
            <a:r>
              <a:rPr lang="en-US" sz="26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717377"/>
                </a:solidFill>
                <a:ea typeface="Pretendard Regular"/>
              </a:rPr>
              <a:t>연결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07600" y="6159500"/>
            <a:ext cx="9817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Bold"/>
              </a:rPr>
              <a:t>알고리즘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21600" y="7531100"/>
            <a:ext cx="9791700" cy="1168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컨텐츠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기반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추천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시스템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 </a:t>
            </a:r>
          </a:p>
          <a:p>
            <a:pPr algn="l" lvl="0" indent="-342900" marL="342900">
              <a:lnSpc>
                <a:spcPct val="166000"/>
              </a:lnSpc>
              <a:buClr>
                <a:srgbClr val="717377"/>
              </a:buClr>
              <a:buFont typeface="Arial"/>
              <a:buChar char="●"/>
            </a:pP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협업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필터링</a:t>
            </a:r>
            <a:r>
              <a:rPr lang="en-US" sz="2700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717377"/>
                </a:solidFill>
                <a:ea typeface="Pretendard Regular"/>
              </a:rPr>
              <a:t>알고리즘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7200" y="431800"/>
            <a:ext cx="17360900" cy="9423400"/>
          </a:xfrm>
          <a:prstGeom prst="rect">
            <a:avLst/>
          </a:prstGeom>
          <a:effectLst>
            <a:outerShdw dir="4020000" dist="362644" blurRad="1106733">
              <a:srgbClr val="000000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5067300" y="927100"/>
            <a:ext cx="8166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목표를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설명하는</a:t>
            </a:r>
            <a:r>
              <a:rPr lang="en-US" sz="40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FFFFFF"/>
                </a:solidFill>
                <a:ea typeface="Pretendard Bold"/>
              </a:rPr>
              <a:t>인포그래픽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3111500"/>
            <a:ext cx="16395700" cy="6146800"/>
          </a:xfrm>
          <a:prstGeom prst="rect">
            <a:avLst/>
          </a:prstGeom>
          <a:effectLst>
            <a:outerShdw dir="4020000" dist="236540" blurRad="470862">
              <a:srgbClr val="000000">
                <a:alpha val="3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4318000"/>
            <a:ext cx="9652000" cy="4533900"/>
          </a:xfrm>
          <a:prstGeom prst="rect">
            <a:avLst/>
          </a:prstGeom>
          <a:effectLst>
            <a:outerShdw dir="4020000" dist="174254" blurRad="383300">
              <a:srgbClr val="000000">
                <a:alpha val="2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49100" y="4318000"/>
            <a:ext cx="5092700" cy="4533900"/>
          </a:xfrm>
          <a:prstGeom prst="rect">
            <a:avLst/>
          </a:prstGeom>
          <a:effectLst>
            <a:outerShdw dir="4020000" dist="174254" blurRad="383300">
              <a:srgbClr val="000000">
                <a:alpha val="2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57200" y="431800"/>
            <a:ext cx="17360900" cy="90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99100" y="660400"/>
            <a:ext cx="72898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774700"/>
            <a:ext cx="228600" cy="228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8100" y="774700"/>
            <a:ext cx="228600" cy="228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63700" y="774700"/>
            <a:ext cx="228600" cy="228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106900" y="736600"/>
            <a:ext cx="2286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38300" y="4699000"/>
            <a:ext cx="6946900" cy="3797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134100" y="4711700"/>
            <a:ext cx="4292600" cy="3759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230100" y="5816600"/>
            <a:ext cx="4330700" cy="2501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785100" y="2070100"/>
            <a:ext cx="4165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데이터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70400" y="3390900"/>
            <a:ext cx="2705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입력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55700" y="3390900"/>
            <a:ext cx="11811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FFFFFF"/>
                </a:solidFill>
                <a:ea typeface="Pretendard Bold"/>
              </a:rPr>
              <a:t>출력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36500" y="4864100"/>
            <a:ext cx="41529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Bold"/>
              </a:rPr>
              <a:t>한국사회정보보장원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173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5511800" cy="551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04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12300" y="431800"/>
            <a:ext cx="8483600" cy="9423400"/>
          </a:xfrm>
          <a:prstGeom prst="rect">
            <a:avLst/>
          </a:prstGeom>
          <a:effectLst>
            <a:outerShdw dir="4020000" dist="326398" blurRad="896557">
              <a:srgbClr val="000000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34500" y="431800"/>
            <a:ext cx="84836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17100" y="774700"/>
            <a:ext cx="228600" cy="22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185400" y="774700"/>
            <a:ext cx="2286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41000" y="774700"/>
            <a:ext cx="228600" cy="22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93500" y="660400"/>
            <a:ext cx="4191000" cy="444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79700" y="2108200"/>
            <a:ext cx="4356100" cy="1130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79700" y="3810000"/>
            <a:ext cx="4356100" cy="1130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98600" y="5613400"/>
            <a:ext cx="6959600" cy="181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94000" y="8255000"/>
            <a:ext cx="4356100" cy="1130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340000">
            <a:off x="4533900" y="3543300"/>
            <a:ext cx="6223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4432300" y="5232400"/>
            <a:ext cx="8509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280000">
            <a:off x="4495800" y="7823200"/>
            <a:ext cx="8001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836400" y="4673600"/>
            <a:ext cx="3848100" cy="4673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099800" y="2755900"/>
            <a:ext cx="4953000" cy="1625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009900" y="1016000"/>
            <a:ext cx="3759200" cy="76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300" b="false" i="false" u="none" strike="noStrike">
                <a:solidFill>
                  <a:srgbClr val="000000"/>
                </a:solidFill>
                <a:latin typeface="Pretendard Bold"/>
              </a:rPr>
              <a:t>decision tree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41700" y="2451100"/>
            <a:ext cx="7188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어떤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Medium"/>
              </a:rPr>
              <a:t>상황이신가요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Medium"/>
              </a:rPr>
              <a:t>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28500" y="1828800"/>
            <a:ext cx="71882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400" b="false" i="false" u="none" strike="noStrike">
                <a:solidFill>
                  <a:srgbClr val="242629"/>
                </a:solidFill>
                <a:ea typeface="Pretendard Regular"/>
              </a:rPr>
              <a:t>상황</a:t>
            </a:r>
            <a:r>
              <a:rPr lang="en-US" sz="3400" b="false" i="false" u="none" strike="noStrike">
                <a:solidFill>
                  <a:srgbClr val="242629"/>
                </a:solidFill>
                <a:latin typeface="Pretendard Regular"/>
              </a:rPr>
              <a:t> </a:t>
            </a:r>
            <a:r>
              <a:rPr lang="ko-KR" sz="3400" b="false" i="false" u="none" strike="noStrike">
                <a:solidFill>
                  <a:srgbClr val="242629"/>
                </a:solidFill>
                <a:ea typeface="Pretendard Regular"/>
              </a:rPr>
              <a:t>분류</a:t>
            </a:r>
            <a:r>
              <a:rPr lang="en-US" sz="3400" b="false" i="false" u="none" strike="noStrike">
                <a:solidFill>
                  <a:srgbClr val="242629"/>
                </a:solidFill>
                <a:latin typeface="Pretendard Regular"/>
              </a:rPr>
              <a:t> 4</a:t>
            </a:r>
            <a:r>
              <a:rPr lang="ko-KR" sz="3400" b="false" i="false" u="none" strike="noStrike">
                <a:solidFill>
                  <a:srgbClr val="242629"/>
                </a:solidFill>
                <a:ea typeface="Pretendard Regular"/>
              </a:rPr>
              <a:t>가지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00500" y="4051300"/>
            <a:ext cx="20447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Medium"/>
              </a:rPr>
              <a:t>상황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Medium"/>
              </a:rPr>
              <a:t>분류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52600" y="6248400"/>
            <a:ext cx="64008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아동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청소년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노인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다문화</a:t>
            </a:r>
            <a:r>
              <a:rPr lang="en-US" sz="38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800" b="false" i="false" u="none" strike="noStrike">
                <a:solidFill>
                  <a:srgbClr val="000000"/>
                </a:solidFill>
                <a:ea typeface="Pretendard Bold"/>
              </a:rPr>
              <a:t>장애인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32200" y="8572500"/>
            <a:ext cx="28956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프로그램</a:t>
            </a:r>
            <a:r>
              <a:rPr lang="en-US" sz="3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500" b="false" i="false" u="none" strike="noStrike">
                <a:solidFill>
                  <a:srgbClr val="000000"/>
                </a:solidFill>
                <a:ea typeface="Pretendard Medium"/>
              </a:rPr>
              <a:t>추천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